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801600" cy="9601200" type="A3"/>
  <p:notesSz cx="7102475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F652A0C-B8E0-BD3A-E144-43A8E75F1AAD}" name="Patricia Benito Martin" initials="PBM" userId="Patricia Benito Martin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C9A45"/>
    <a:srgbClr val="D2DFCB"/>
    <a:srgbClr val="D4E1C9"/>
    <a:srgbClr val="CCE0CA"/>
    <a:srgbClr val="D8EBD1"/>
    <a:srgbClr val="BBDBAF"/>
    <a:srgbClr val="89C175"/>
    <a:srgbClr val="A4CF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50" d="100"/>
          <a:sy n="50" d="100"/>
        </p:scale>
        <p:origin x="111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13/10/2022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5135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13/10/2022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3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13/10/2022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333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13/10/2022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179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13/10/2022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6556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13/10/2022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708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13/10/2022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6839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13/10/2022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529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13/10/2022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078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13/10/2022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1115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13/10/2022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3609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DFB41-717D-4E88-AAF1-FDB937670BD9}" type="datetimeFigureOut">
              <a:rPr lang="it-IT" smtClean="0"/>
              <a:t>13/10/2022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957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entri.unibo.it/c3/en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segreteria.c3@unibo.i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.rivalta@unibo.it" TargetMode="External"/><Relationship Id="rId11" Type="http://schemas.openxmlformats.org/officeDocument/2006/relationships/hyperlink" Target="https://teams.microsoft.com/l/meetup-join/19:meeting_NzJlZGE4ZmQtMzU0Yi00OWYwLWJhMzktZjkxYTg3MGU2Zjky@thread.v2/0?context=%7B%22Tid%22:%22e99647dc-1b08-454a-bf8c-699181b389ab%22,%22Oid%22:%22bd0a5fff-617b-413b-b98c-4650fd7c65d3%22%7D" TargetMode="External"/><Relationship Id="rId5" Type="http://schemas.openxmlformats.org/officeDocument/2006/relationships/image" Target="../media/image4.emf"/><Relationship Id="rId10" Type="http://schemas.openxmlformats.org/officeDocument/2006/relationships/image" Target="../media/image6.jpg"/><Relationship Id="rId4" Type="http://schemas.openxmlformats.org/officeDocument/2006/relationships/image" Target="../media/image3.png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>
            <a:extLst>
              <a:ext uri="{FF2B5EF4-FFF2-40B4-BE49-F238E27FC236}">
                <a16:creationId xmlns:a16="http://schemas.microsoft.com/office/drawing/2014/main" id="{F928BE18-E0A8-DA30-158A-36D93E213491}"/>
              </a:ext>
            </a:extLst>
          </p:cNvPr>
          <p:cNvGrpSpPr/>
          <p:nvPr/>
        </p:nvGrpSpPr>
        <p:grpSpPr>
          <a:xfrm>
            <a:off x="-61350" y="-5348"/>
            <a:ext cx="12864800" cy="3254614"/>
            <a:chOff x="-61350" y="-5348"/>
            <a:chExt cx="12864800" cy="3254614"/>
          </a:xfrm>
        </p:grpSpPr>
        <p:sp>
          <p:nvSpPr>
            <p:cNvPr id="21" name="Rettangolo 20">
              <a:extLst>
                <a:ext uri="{FF2B5EF4-FFF2-40B4-BE49-F238E27FC236}">
                  <a16:creationId xmlns:a16="http://schemas.microsoft.com/office/drawing/2014/main" id="{38630535-5FE3-4548-718D-DDA9E74B1A97}"/>
                </a:ext>
              </a:extLst>
            </p:cNvPr>
            <p:cNvSpPr/>
            <p:nvPr/>
          </p:nvSpPr>
          <p:spPr>
            <a:xfrm>
              <a:off x="1849" y="-5348"/>
              <a:ext cx="12801601" cy="3254614"/>
            </a:xfrm>
            <a:prstGeom prst="rect">
              <a:avLst/>
            </a:prstGeom>
            <a:solidFill>
              <a:srgbClr val="5C9A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 dirty="0">
                <a:solidFill>
                  <a:srgbClr val="5C9A45"/>
                </a:solidFill>
              </a:endParaRPr>
            </a:p>
          </p:txBody>
        </p:sp>
        <p:pic>
          <p:nvPicPr>
            <p:cNvPr id="17" name="Immagine 16">
              <a:extLst>
                <a:ext uri="{FF2B5EF4-FFF2-40B4-BE49-F238E27FC236}">
                  <a16:creationId xmlns:a16="http://schemas.microsoft.com/office/drawing/2014/main" id="{11956240-E85C-881E-ECBE-C2255C470AD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1" t="19111" r="10881" b="8316"/>
            <a:stretch/>
          </p:blipFill>
          <p:spPr>
            <a:xfrm>
              <a:off x="2567883" y="502339"/>
              <a:ext cx="1884409" cy="1908000"/>
            </a:xfrm>
            <a:prstGeom prst="rect">
              <a:avLst/>
            </a:prstGeom>
          </p:spPr>
        </p:pic>
        <p:pic>
          <p:nvPicPr>
            <p:cNvPr id="27" name="Immagine 26">
              <a:extLst>
                <a:ext uri="{FF2B5EF4-FFF2-40B4-BE49-F238E27FC236}">
                  <a16:creationId xmlns:a16="http://schemas.microsoft.com/office/drawing/2014/main" id="{EFCD9536-F1CB-A280-25DC-85C587174D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1350" y="366005"/>
              <a:ext cx="2850451" cy="2016000"/>
            </a:xfrm>
            <a:prstGeom prst="rect">
              <a:avLst/>
            </a:prstGeom>
          </p:spPr>
        </p:pic>
      </p:grpSp>
      <p:grpSp>
        <p:nvGrpSpPr>
          <p:cNvPr id="5" name="Gruppo 4">
            <a:extLst>
              <a:ext uri="{FF2B5EF4-FFF2-40B4-BE49-F238E27FC236}">
                <a16:creationId xmlns:a16="http://schemas.microsoft.com/office/drawing/2014/main" id="{ECA7AED4-0468-A9AA-DDD2-880CFF29AD01}"/>
              </a:ext>
            </a:extLst>
          </p:cNvPr>
          <p:cNvGrpSpPr/>
          <p:nvPr/>
        </p:nvGrpSpPr>
        <p:grpSpPr>
          <a:xfrm>
            <a:off x="-1" y="8672406"/>
            <a:ext cx="12801601" cy="964406"/>
            <a:chOff x="-1" y="8672406"/>
            <a:chExt cx="12801601" cy="964406"/>
          </a:xfrm>
        </p:grpSpPr>
        <p:pic>
          <p:nvPicPr>
            <p:cNvPr id="1024" name="Immagine 1023">
              <a:extLst>
                <a:ext uri="{FF2B5EF4-FFF2-40B4-BE49-F238E27FC236}">
                  <a16:creationId xmlns:a16="http://schemas.microsoft.com/office/drawing/2014/main" id="{A9C5A652-F7B9-B6BB-AB43-6FA361BC94F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" y="8672406"/>
              <a:ext cx="12801601" cy="964406"/>
            </a:xfrm>
            <a:prstGeom prst="rect">
              <a:avLst/>
            </a:prstGeom>
          </p:spPr>
        </p:pic>
        <p:pic>
          <p:nvPicPr>
            <p:cNvPr id="1034" name="Immagine 1033">
              <a:extLst>
                <a:ext uri="{FF2B5EF4-FFF2-40B4-BE49-F238E27FC236}">
                  <a16:creationId xmlns:a16="http://schemas.microsoft.com/office/drawing/2014/main" id="{FF3C808A-DB7B-DF32-988D-E2AA5BDF21C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14576" y="8782059"/>
              <a:ext cx="2094997" cy="838564"/>
            </a:xfrm>
            <a:prstGeom prst="rect">
              <a:avLst/>
            </a:prstGeom>
          </p:spPr>
        </p:pic>
      </p:grp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70A637B2-233D-3B4F-A749-8FC4C1C2821D}"/>
              </a:ext>
            </a:extLst>
          </p:cNvPr>
          <p:cNvSpPr txBox="1"/>
          <p:nvPr/>
        </p:nvSpPr>
        <p:spPr>
          <a:xfrm>
            <a:off x="981677" y="2487091"/>
            <a:ext cx="2931524" cy="478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GB" sz="2400" dirty="0">
                <a:solidFill>
                  <a:schemeClr val="bg1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7</a:t>
            </a:r>
            <a:r>
              <a:rPr lang="en-GB" sz="2400" dirty="0">
                <a:solidFill>
                  <a:schemeClr val="bg1"/>
                </a:solidFill>
                <a:latin typeface="Corbel Light" panose="020B0303020204020204" pitchFamily="34" charset="0"/>
                <a:ea typeface="Times New Roman" panose="02020603050405020304" pitchFamily="18" charset="0"/>
              </a:rPr>
              <a:t>th November </a:t>
            </a:r>
            <a:r>
              <a:rPr lang="en-GB" sz="2400" dirty="0">
                <a:solidFill>
                  <a:schemeClr val="bg1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 2022</a:t>
            </a:r>
            <a:endParaRPr lang="it-IT" sz="2400" dirty="0">
              <a:solidFill>
                <a:schemeClr val="bg1"/>
              </a:solidFill>
              <a:effectLst/>
              <a:latin typeface="Corbel Light" panose="020B03030202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F8F19142-DF79-414D-9B32-28719C10AE3B}"/>
              </a:ext>
            </a:extLst>
          </p:cNvPr>
          <p:cNvSpPr txBox="1"/>
          <p:nvPr/>
        </p:nvSpPr>
        <p:spPr>
          <a:xfrm>
            <a:off x="4446010" y="498666"/>
            <a:ext cx="9130467" cy="799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it-IT" sz="4400" b="1" dirty="0">
                <a:solidFill>
                  <a:schemeClr val="bg1"/>
                </a:solidFill>
                <a:latin typeface="Corbel" panose="020B0503020204020204" pitchFamily="34" charset="0"/>
              </a:rPr>
              <a:t>C</a:t>
            </a:r>
            <a:r>
              <a:rPr lang="it-IT" sz="4400" b="1" baseline="30000" dirty="0">
                <a:solidFill>
                  <a:schemeClr val="bg1"/>
                </a:solidFill>
                <a:latin typeface="Corbel" panose="020B0503020204020204" pitchFamily="34" charset="0"/>
              </a:rPr>
              <a:t>3</a:t>
            </a:r>
            <a:r>
              <a:rPr lang="it-IT" sz="4400" b="1" dirty="0">
                <a:solidFill>
                  <a:schemeClr val="bg1"/>
                </a:solidFill>
                <a:latin typeface="Corbel" panose="020B0503020204020204" pitchFamily="34" charset="0"/>
              </a:rPr>
              <a:t> </a:t>
            </a:r>
            <a:r>
              <a:rPr lang="it-IT" sz="4400" b="1" dirty="0" err="1">
                <a:solidFill>
                  <a:schemeClr val="bg1"/>
                </a:solidFill>
                <a:latin typeface="Corbel" panose="020B0503020204020204" pitchFamily="34" charset="0"/>
              </a:rPr>
              <a:t>Lecture</a:t>
            </a:r>
            <a:endParaRPr lang="it-IT" sz="4400" b="1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4204A919-C6AC-F244-A362-A722ABCBFBC5}"/>
              </a:ext>
            </a:extLst>
          </p:cNvPr>
          <p:cNvSpPr txBox="1"/>
          <p:nvPr/>
        </p:nvSpPr>
        <p:spPr>
          <a:xfrm>
            <a:off x="4446010" y="1517128"/>
            <a:ext cx="8863283" cy="21871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it-IT" sz="2500" dirty="0">
                <a:solidFill>
                  <a:schemeClr val="bg1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Aula </a:t>
            </a:r>
            <a:r>
              <a:rPr lang="it-IT" sz="2500">
                <a:solidFill>
                  <a:schemeClr val="bg1"/>
                </a:solidFill>
                <a:latin typeface="Corbel Light" panose="020B0303020204020204" pitchFamily="34" charset="0"/>
                <a:ea typeface="Times New Roman" panose="02020603050405020304" pitchFamily="18" charset="0"/>
              </a:rPr>
              <a:t>III</a:t>
            </a:r>
            <a:r>
              <a:rPr lang="it-IT" sz="2500">
                <a:solidFill>
                  <a:srgbClr val="FFFFFF"/>
                </a:solidFill>
                <a:latin typeface="Corbel Light" panose="020B0303020204020204" pitchFamily="34" charset="0"/>
                <a:ea typeface="Times New Roman" panose="02020603050405020304" pitchFamily="18" charset="0"/>
              </a:rPr>
              <a:t>  time 9:30-10.30</a:t>
            </a:r>
            <a:endParaRPr lang="it-IT" sz="2500" dirty="0">
              <a:solidFill>
                <a:srgbClr val="FFFFFF"/>
              </a:solidFill>
              <a:latin typeface="Corbel Light" panose="020B0303020204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it-IT" sz="2500" dirty="0">
                <a:solidFill>
                  <a:srgbClr val="FFFFFF"/>
                </a:solidFill>
                <a:latin typeface="Corbel Light" panose="020B0303020204020204" pitchFamily="34" charset="0"/>
                <a:ea typeface="Times New Roman" panose="02020603050405020304" pitchFamily="18" charset="0"/>
              </a:rPr>
              <a:t>Dipartimento di Chimica «Giacomo </a:t>
            </a:r>
            <a:r>
              <a:rPr lang="it-IT" sz="2500" dirty="0" err="1">
                <a:solidFill>
                  <a:srgbClr val="FFFFFF"/>
                </a:solidFill>
                <a:latin typeface="Corbel Light" panose="020B0303020204020204" pitchFamily="34" charset="0"/>
                <a:ea typeface="Times New Roman" panose="02020603050405020304" pitchFamily="18" charset="0"/>
              </a:rPr>
              <a:t>Ciamician</a:t>
            </a:r>
            <a:r>
              <a:rPr lang="it-IT" sz="2500" dirty="0">
                <a:solidFill>
                  <a:srgbClr val="FFFFFF"/>
                </a:solidFill>
                <a:latin typeface="Corbel Light" panose="020B0303020204020204" pitchFamily="34" charset="0"/>
                <a:ea typeface="Times New Roman" panose="02020603050405020304" pitchFamily="18" charset="0"/>
              </a:rPr>
              <a:t>» </a:t>
            </a:r>
          </a:p>
          <a:p>
            <a:pPr>
              <a:lnSpc>
                <a:spcPct val="110000"/>
              </a:lnSpc>
            </a:pPr>
            <a:r>
              <a:rPr lang="it-IT" sz="2500" dirty="0">
                <a:solidFill>
                  <a:srgbClr val="FFFFFF"/>
                </a:solidFill>
                <a:latin typeface="Corbel Light" panose="020B0303020204020204" pitchFamily="34" charset="0"/>
                <a:ea typeface="Times New Roman" panose="02020603050405020304" pitchFamily="18" charset="0"/>
              </a:rPr>
              <a:t>Via Selmi 2 </a:t>
            </a:r>
          </a:p>
          <a:p>
            <a:pPr>
              <a:lnSpc>
                <a:spcPct val="110000"/>
              </a:lnSpc>
            </a:pPr>
            <a:r>
              <a:rPr lang="it-IT" sz="2500" dirty="0">
                <a:solidFill>
                  <a:schemeClr val="bg1"/>
                </a:solidFill>
                <a:latin typeface="Corbel Light" panose="020B0303020204020204" pitchFamily="34" charset="0"/>
                <a:ea typeface="Times New Roman" panose="02020603050405020304" pitchFamily="18" charset="0"/>
              </a:rPr>
              <a:t>Teams  </a:t>
            </a:r>
            <a:endParaRPr lang="it-IT" sz="2500" dirty="0">
              <a:solidFill>
                <a:schemeClr val="bg1"/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it-IT" sz="2500" dirty="0">
              <a:solidFill>
                <a:schemeClr val="bg1"/>
              </a:solidFill>
              <a:effectLst/>
              <a:latin typeface="Corbel Light" panose="020B03030202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7BFA6525-0DBA-AE42-B95F-390037A025B1}"/>
              </a:ext>
            </a:extLst>
          </p:cNvPr>
          <p:cNvSpPr txBox="1"/>
          <p:nvPr/>
        </p:nvSpPr>
        <p:spPr>
          <a:xfrm>
            <a:off x="1363875" y="3507105"/>
            <a:ext cx="2754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latin typeface="Corbel" panose="020B0503020204020204" pitchFamily="34" charset="0"/>
              </a:rPr>
              <a:t>Chair: </a:t>
            </a:r>
            <a:r>
              <a:rPr lang="it-IT" sz="2000" dirty="0">
                <a:latin typeface="Corbel" panose="020B0503020204020204" pitchFamily="34" charset="0"/>
              </a:rPr>
              <a:t>Prof. Walter Cabri</a:t>
            </a:r>
          </a:p>
        </p:txBody>
      </p:sp>
      <p:grpSp>
        <p:nvGrpSpPr>
          <p:cNvPr id="43" name="Gruppo 42">
            <a:extLst>
              <a:ext uri="{FF2B5EF4-FFF2-40B4-BE49-F238E27FC236}">
                <a16:creationId xmlns:a16="http://schemas.microsoft.com/office/drawing/2014/main" id="{7182B2D0-93B7-E24D-BB69-3E741B24DFA3}"/>
              </a:ext>
            </a:extLst>
          </p:cNvPr>
          <p:cNvGrpSpPr/>
          <p:nvPr/>
        </p:nvGrpSpPr>
        <p:grpSpPr>
          <a:xfrm>
            <a:off x="1363874" y="3976514"/>
            <a:ext cx="10892196" cy="2461827"/>
            <a:chOff x="338880" y="5415342"/>
            <a:chExt cx="8594120" cy="1942420"/>
          </a:xfrm>
        </p:grpSpPr>
        <p:sp>
          <p:nvSpPr>
            <p:cNvPr id="45" name="CasellaDiTesto 44">
              <a:extLst>
                <a:ext uri="{FF2B5EF4-FFF2-40B4-BE49-F238E27FC236}">
                  <a16:creationId xmlns:a16="http://schemas.microsoft.com/office/drawing/2014/main" id="{29E850A1-1594-8E4B-B1F3-C9F92FFF29DF}"/>
                </a:ext>
              </a:extLst>
            </p:cNvPr>
            <p:cNvSpPr txBox="1"/>
            <p:nvPr/>
          </p:nvSpPr>
          <p:spPr>
            <a:xfrm>
              <a:off x="338880" y="5415342"/>
              <a:ext cx="8594120" cy="4613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n-GB" sz="3200" b="1" dirty="0">
                  <a:solidFill>
                    <a:srgbClr val="5C9A45"/>
                  </a:solidFill>
                  <a:latin typeface="Corbel" panose="020B0503020204020204" pitchFamily="34" charset="0"/>
                  <a:ea typeface="Times New Roman" panose="02020603050405020304" pitchFamily="18" charset="0"/>
                </a:rPr>
                <a:t>"</a:t>
              </a:r>
              <a:r>
                <a:rPr lang="en-US" sz="3200" b="1" dirty="0">
                  <a:solidFill>
                    <a:srgbClr val="5C9A45"/>
                  </a:solidFill>
                  <a:latin typeface="Corbel" panose="020B0503020204020204" pitchFamily="34" charset="0"/>
                  <a:ea typeface="Times New Roman" panose="02020603050405020304" pitchFamily="18" charset="0"/>
                </a:rPr>
                <a:t>Evolving </a:t>
              </a:r>
              <a:r>
                <a:rPr lang="en-US" sz="3200" b="1" dirty="0" err="1">
                  <a:solidFill>
                    <a:srgbClr val="5C9A45"/>
                  </a:solidFill>
                  <a:latin typeface="Corbel" panose="020B0503020204020204" pitchFamily="34" charset="0"/>
                  <a:ea typeface="Times New Roman" panose="02020603050405020304" pitchFamily="18" charset="0"/>
                </a:rPr>
                <a:t>Biocatalysis</a:t>
              </a:r>
              <a:r>
                <a:rPr lang="en-US" sz="3200" b="1" dirty="0">
                  <a:solidFill>
                    <a:srgbClr val="5C9A45"/>
                  </a:solidFill>
                  <a:latin typeface="Corbel" panose="020B0503020204020204" pitchFamily="34" charset="0"/>
                  <a:ea typeface="Times New Roman" panose="02020603050405020304" pitchFamily="18" charset="0"/>
                </a:rPr>
                <a:t> to increase industrial uptake</a:t>
              </a:r>
              <a:r>
                <a:rPr lang="en-GB" sz="3200" b="1" dirty="0">
                  <a:solidFill>
                    <a:srgbClr val="5C9A45"/>
                  </a:solidFill>
                  <a:latin typeface="Corbel" panose="020B0503020204020204" pitchFamily="34" charset="0"/>
                  <a:ea typeface="Times New Roman" panose="02020603050405020304" pitchFamily="18" charset="0"/>
                </a:rPr>
                <a:t>"</a:t>
              </a:r>
              <a:endParaRPr lang="en-GB" sz="3200" b="1" dirty="0">
                <a:solidFill>
                  <a:srgbClr val="5C9A45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46" name="CasellaDiTesto 45">
              <a:extLst>
                <a:ext uri="{FF2B5EF4-FFF2-40B4-BE49-F238E27FC236}">
                  <a16:creationId xmlns:a16="http://schemas.microsoft.com/office/drawing/2014/main" id="{30CB225F-8ABA-424B-9EEC-9C1B164CE1A1}"/>
                </a:ext>
              </a:extLst>
            </p:cNvPr>
            <p:cNvSpPr txBox="1"/>
            <p:nvPr/>
          </p:nvSpPr>
          <p:spPr>
            <a:xfrm>
              <a:off x="2350341" y="6252838"/>
              <a:ext cx="4343632" cy="110492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2800" b="1" dirty="0">
                  <a:solidFill>
                    <a:schemeClr val="accent6">
                      <a:lumMod val="50000"/>
                    </a:schemeClr>
                  </a:solidFill>
                  <a:effectLst/>
                  <a:latin typeface="Corbel" panose="020B0503020204020204" pitchFamily="34" charset="0"/>
                  <a:ea typeface="Times New Roman" panose="02020603050405020304" pitchFamily="18" charset="0"/>
                </a:rPr>
                <a:t>Prof.  Francesca Paradisi</a:t>
              </a:r>
              <a:br>
                <a:rPr lang="it-IT" sz="2800" b="1" dirty="0">
                  <a:solidFill>
                    <a:schemeClr val="accent6">
                      <a:lumMod val="50000"/>
                    </a:schemeClr>
                  </a:solidFill>
                  <a:effectLst/>
                  <a:latin typeface="Corbel" panose="020B0503020204020204" pitchFamily="34" charset="0"/>
                  <a:ea typeface="Times New Roman" panose="02020603050405020304" pitchFamily="18" charset="0"/>
                </a:rPr>
              </a:br>
              <a:endParaRPr lang="it-IT" sz="1300" b="1" dirty="0">
                <a:solidFill>
                  <a:schemeClr val="accent6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endParaRPr>
            </a:p>
            <a:p>
              <a:r>
                <a:rPr lang="en-US" sz="2200" dirty="0">
                  <a:solidFill>
                    <a:schemeClr val="accent6">
                      <a:lumMod val="50000"/>
                    </a:schemeClr>
                  </a:solidFill>
                  <a:latin typeface="Corbel" panose="020B0503020204020204" pitchFamily="34" charset="0"/>
                  <a:ea typeface="Times New Roman" panose="02020603050405020304" pitchFamily="18" charset="0"/>
                </a:rPr>
                <a:t>Professor of Sustainable Pharmaceutical Chemistry, University of Bern, CH</a:t>
              </a:r>
              <a:endParaRPr lang="it-IT" sz="2200" dirty="0">
                <a:solidFill>
                  <a:schemeClr val="accent6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82849F20-56FA-954B-9113-54A50C2CD825}"/>
              </a:ext>
            </a:extLst>
          </p:cNvPr>
          <p:cNvSpPr txBox="1"/>
          <p:nvPr/>
        </p:nvSpPr>
        <p:spPr>
          <a:xfrm>
            <a:off x="7479912" y="8719001"/>
            <a:ext cx="6506788" cy="1067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</a:rPr>
              <a:t>Contacts: 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i.rivalta@unibo.it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</a:rPr>
              <a:t>; 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segreteria.c3@unibo.it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</a:rPr>
              <a:t>   </a:t>
            </a:r>
            <a:br>
              <a:rPr lang="en-GB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</a:rPr>
              <a:t>                     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https://centri.unibo.it/c3/en</a:t>
            </a:r>
            <a:endParaRPr lang="en-GB" dirty="0">
              <a:solidFill>
                <a:schemeClr val="accent6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>
              <a:lnSpc>
                <a:spcPct val="120000"/>
              </a:lnSpc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</a:rPr>
              <a:t> </a:t>
            </a:r>
          </a:p>
        </p:txBody>
      </p:sp>
      <p:pic>
        <p:nvPicPr>
          <p:cNvPr id="1026" name="Picture 2" descr="https://www.dcbp.unibe.ch/unibe/portal/fak_naturwis/c_dchembio/ddchembio/content/e39527/e49920/e784961/Paradisi_Francesca_2021_ger.jpg">
            <a:extLst>
              <a:ext uri="{FF2B5EF4-FFF2-40B4-BE49-F238E27FC236}">
                <a16:creationId xmlns:a16="http://schemas.microsoft.com/office/drawing/2014/main" id="{8A333187-C63A-4D96-99A9-055DB95F6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694" y="4553605"/>
            <a:ext cx="2069393" cy="2621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E51A70C-4410-C5DC-D676-F669275FD3B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8582" y="4567405"/>
            <a:ext cx="3723047" cy="2278586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104A692A-A28A-4677-84E0-E93FFB8FE287}"/>
              </a:ext>
            </a:extLst>
          </p:cNvPr>
          <p:cNvSpPr txBox="1"/>
          <p:nvPr/>
        </p:nvSpPr>
        <p:spPr>
          <a:xfrm>
            <a:off x="564083" y="7302944"/>
            <a:ext cx="116734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Il seminario potrà essere seguito anche tramite Teams al seguente link:</a:t>
            </a:r>
          </a:p>
          <a:p>
            <a:r>
              <a:rPr lang="it-IT" sz="1600" dirty="0">
                <a:hlinkClick r:id="rId11"/>
              </a:rPr>
              <a:t>https://teams.microsoft.com/l/meetup-join/19:meeting_NzJlZGE4ZmQtMzU0Yi00OWYwLWJhMzktZjkxYTg3MGU2Zjky@thread.v2/0?context=%7B%22Tid%22:%22e99647dc-1b08-454a-bf8c-699181b389ab%22,%22Oid%22:%22bd0a5fff-617b-413b-b98c-4650fd7c65d3%22%7D</a:t>
            </a:r>
            <a:endParaRPr lang="it-IT" sz="1600" dirty="0"/>
          </a:p>
          <a:p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5329754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</TotalTime>
  <Words>132</Words>
  <Application>Microsoft Office PowerPoint</Application>
  <PresentationFormat>Formato A3 (297x420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Corbel</vt:lpstr>
      <vt:lpstr>Corbel Light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Patricia Benito Martin</dc:creator>
  <cp:lastModifiedBy>Walter Cabri</cp:lastModifiedBy>
  <cp:revision>44</cp:revision>
  <cp:lastPrinted>2022-06-09T07:34:13Z</cp:lastPrinted>
  <dcterms:created xsi:type="dcterms:W3CDTF">2022-06-08T13:57:56Z</dcterms:created>
  <dcterms:modified xsi:type="dcterms:W3CDTF">2022-10-13T08:35:10Z</dcterms:modified>
</cp:coreProperties>
</file>